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0000"/>
    <a:srgbClr val="388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9" autoAdjust="0"/>
    <p:restoredTop sz="94660"/>
  </p:normalViewPr>
  <p:slideViewPr>
    <p:cSldViewPr snapToGrid="0">
      <p:cViewPr varScale="1">
        <p:scale>
          <a:sx n="62" d="100"/>
          <a:sy n="62" d="100"/>
        </p:scale>
        <p:origin x="1348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580D3BE-57AC-4C99-BFA7-7357E8AB3C3B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4E1CAFB-E28D-403B-8288-25217CA7578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Google Shape;12;p19">
            <a:extLst>
              <a:ext uri="{FF2B5EF4-FFF2-40B4-BE49-F238E27FC236}">
                <a16:creationId xmlns:a16="http://schemas.microsoft.com/office/drawing/2014/main" id="{EBAC20E7-61A6-566A-143D-FAECE8D9CDAF}"/>
              </a:ext>
            </a:extLst>
          </p:cNvPr>
          <p:cNvSpPr txBox="1"/>
          <p:nvPr userDrawn="1"/>
        </p:nvSpPr>
        <p:spPr>
          <a:xfrm>
            <a:off x="3840164" y="904"/>
            <a:ext cx="1463675" cy="1384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Arial"/>
              <a:buNone/>
            </a:pPr>
            <a:r>
              <a:rPr lang="en-US" sz="900" b="1" i="0" u="none" strike="noStrike" cap="none" dirty="0">
                <a:solidFill>
                  <a:srgbClr val="FFFFFF"/>
                </a:solidFill>
                <a:latin typeface="Arial"/>
                <a:cs typeface="Arial"/>
                <a:sym typeface="Arial"/>
              </a:rPr>
              <a:t>FOUO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97689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580D3BE-57AC-4C99-BFA7-7357E8AB3C3B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4E1CAFB-E28D-403B-8288-25217CA75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158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580D3BE-57AC-4C99-BFA7-7357E8AB3C3B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4E1CAFB-E28D-403B-8288-25217CA75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326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580D3BE-57AC-4C99-BFA7-7357E8AB3C3B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4E1CAFB-E28D-403B-8288-25217CA75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92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580D3BE-57AC-4C99-BFA7-7357E8AB3C3B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4E1CAFB-E28D-403B-8288-25217CA75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870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580D3BE-57AC-4C99-BFA7-7357E8AB3C3B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4E1CAFB-E28D-403B-8288-25217CA75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4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580D3BE-57AC-4C99-BFA7-7357E8AB3C3B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4E1CAFB-E28D-403B-8288-25217CA75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16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580D3BE-57AC-4C99-BFA7-7357E8AB3C3B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4E1CAFB-E28D-403B-8288-25217CA75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459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580D3BE-57AC-4C99-BFA7-7357E8AB3C3B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4E1CAFB-E28D-403B-8288-25217CA75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02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580D3BE-57AC-4C99-BFA7-7357E8AB3C3B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4E1CAFB-E28D-403B-8288-25217CA75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1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580D3BE-57AC-4C99-BFA7-7357E8AB3C3B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4E1CAFB-E28D-403B-8288-25217CA75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139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4233CB15-5E1A-B69A-4CEB-C23E434637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3795" y="67474"/>
            <a:ext cx="785482" cy="801660"/>
          </a:xfrm>
          <a:prstGeom prst="rect">
            <a:avLst/>
          </a:prstGeom>
        </p:spPr>
      </p:pic>
      <p:sp>
        <p:nvSpPr>
          <p:cNvPr id="11" name="Google Shape;12;p19">
            <a:extLst>
              <a:ext uri="{FF2B5EF4-FFF2-40B4-BE49-F238E27FC236}">
                <a16:creationId xmlns:a16="http://schemas.microsoft.com/office/drawing/2014/main" id="{E62BFFFB-364A-0582-CE52-0F3145997B5C}"/>
              </a:ext>
            </a:extLst>
          </p:cNvPr>
          <p:cNvSpPr txBox="1"/>
          <p:nvPr userDrawn="1"/>
        </p:nvSpPr>
        <p:spPr>
          <a:xfrm>
            <a:off x="3840164" y="904"/>
            <a:ext cx="1463675" cy="1384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Arial"/>
              <a:buNone/>
            </a:pPr>
            <a:r>
              <a:rPr lang="en-US" sz="900" b="1" i="0" u="none" strike="noStrike" cap="none" dirty="0">
                <a:solidFill>
                  <a:srgbClr val="FFFFFF"/>
                </a:solidFill>
                <a:latin typeface="Arial"/>
                <a:cs typeface="Arial"/>
                <a:sym typeface="Arial"/>
              </a:rPr>
              <a:t>FOUO</a:t>
            </a:r>
            <a:endParaRPr dirty="0"/>
          </a:p>
        </p:txBody>
      </p:sp>
      <p:pic>
        <p:nvPicPr>
          <p:cNvPr id="2" name="Picture 1" descr="A red and white sign&#10;&#10;AI-generated content may be incorrect.">
            <a:extLst>
              <a:ext uri="{FF2B5EF4-FFF2-40B4-BE49-F238E27FC236}">
                <a16:creationId xmlns:a16="http://schemas.microsoft.com/office/drawing/2014/main" id="{B68AEDEA-8482-8205-E967-6DCBA4BB7A6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8327" y="67473"/>
            <a:ext cx="596366" cy="80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966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96C6A34-8FFD-1BB7-F2E1-BAA5FA9D8B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752504"/>
              </p:ext>
            </p:extLst>
          </p:nvPr>
        </p:nvGraphicFramePr>
        <p:xfrm>
          <a:off x="242887" y="923355"/>
          <a:ext cx="8658226" cy="5896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25">
                  <a:extLst>
                    <a:ext uri="{9D8B030D-6E8A-4147-A177-3AD203B41FA5}">
                      <a16:colId xmlns:a16="http://schemas.microsoft.com/office/drawing/2014/main" val="4086458903"/>
                    </a:ext>
                  </a:extLst>
                </a:gridCol>
                <a:gridCol w="2582942">
                  <a:extLst>
                    <a:ext uri="{9D8B030D-6E8A-4147-A177-3AD203B41FA5}">
                      <a16:colId xmlns:a16="http://schemas.microsoft.com/office/drawing/2014/main" val="3894520358"/>
                    </a:ext>
                  </a:extLst>
                </a:gridCol>
                <a:gridCol w="2455783">
                  <a:extLst>
                    <a:ext uri="{9D8B030D-6E8A-4147-A177-3AD203B41FA5}">
                      <a16:colId xmlns:a16="http://schemas.microsoft.com/office/drawing/2014/main" val="2769673646"/>
                    </a:ext>
                  </a:extLst>
                </a:gridCol>
                <a:gridCol w="1819276">
                  <a:extLst>
                    <a:ext uri="{9D8B030D-6E8A-4147-A177-3AD203B41FA5}">
                      <a16:colId xmlns:a16="http://schemas.microsoft.com/office/drawing/2014/main" val="4122802918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Date and Time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Activity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Location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Notes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25033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Sunday, 8 June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Arrival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Jacksonville Int’l Airport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0438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12:00 pm – 5:00 pm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Welcome to Florida, Conference Check-in, Exhibit Booth and Packet Pick-Up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Registration Desk</a:t>
                      </a: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Casa Monica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99987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4:45 pm – 7:00 pm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Transportation to Welcome Reception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Casa Monica to NE FL Regional Airport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Shuttle </a:t>
                      </a:r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Sponsored by ARRO &amp; Pilatus</a:t>
                      </a:r>
                    </a:p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74443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5:00 pm – 7:00 pm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Welcome Reception</a:t>
                      </a:r>
                    </a:p>
                    <a:p>
                      <a:pPr algn="ctr"/>
                      <a:r>
                        <a:rPr lang="en-US" sz="800" b="0" i="1" dirty="0">
                          <a:solidFill>
                            <a:schemeClr val="tx1"/>
                          </a:solidFill>
                        </a:rPr>
                        <a:t>“Attire: Coastal Casual”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NE FL Regional Airport</a:t>
                      </a: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Old Terminal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Sponsored by ARRO &amp; Pilatus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125145"/>
                  </a:ext>
                </a:extLst>
              </a:tr>
              <a:tr h="457198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7:30 pm – 9:00 pm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No Host Social</a:t>
                      </a:r>
                    </a:p>
                    <a:p>
                      <a:pPr algn="ctr"/>
                      <a:r>
                        <a:rPr lang="en-US" sz="800" b="0" i="1" dirty="0">
                          <a:solidFill>
                            <a:schemeClr val="tx1"/>
                          </a:solidFill>
                        </a:rPr>
                        <a:t>“Attire: Coastal Casual”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Casa Monica Lounge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No Sponsor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045747"/>
                  </a:ext>
                </a:extLst>
              </a:tr>
              <a:tr h="295277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Monday, 9 June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484203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6:30 am – 9:00 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Welcome to Florida, Conference Check-In, and Packet Pick Up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Registration Desk</a:t>
                      </a: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Casa Monica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4437"/>
                  </a:ext>
                </a:extLst>
              </a:tr>
              <a:tr h="370495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7:00 am – 9:00 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Breakfast for </a:t>
                      </a:r>
                      <a:r>
                        <a:rPr lang="en-US" sz="800" b="1" dirty="0" err="1">
                          <a:solidFill>
                            <a:schemeClr val="tx1"/>
                          </a:solidFill>
                        </a:rPr>
                        <a:t>TAGs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 and Industry Partners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Flagler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Sponsored by Lite Fighter &amp; L3 Harris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145927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8:00 am – 8:40 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FL TAG &amp; AGAUS President’s Welcome,  Roll Call,  VP Army/Air Reports, Secretary Report, Treasurer Report (Due Discussion)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Casa Monica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AV Sponsored by USAA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567282"/>
                  </a:ext>
                </a:extLst>
              </a:tr>
              <a:tr h="32287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8:40 am – 8:50 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Hail/Farewell of Members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Casa Monica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AGAUS Secretary/Acting President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636932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8:50 am – 9:30 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Space NG, Infrastructure, HD Reports, AGAUS Elections, Time &amp; Place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Casa Monica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Acting President AGAUS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366795"/>
                  </a:ext>
                </a:extLst>
              </a:tr>
              <a:tr h="332395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9:30 am – 10:00 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DAC Update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Casa Monica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Brig Gen Fessler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082081"/>
                  </a:ext>
                </a:extLst>
              </a:tr>
              <a:tr h="332395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10:00 am – 10:15 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Sponsor Showcase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Casa Monica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Presentations by ARRO, Pilatus, Lite Fighter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546369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10:15 am – 10:45 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Break for </a:t>
                      </a:r>
                      <a:r>
                        <a:rPr lang="en-US" sz="800" b="1" dirty="0" err="1">
                          <a:solidFill>
                            <a:schemeClr val="tx1"/>
                          </a:solidFill>
                        </a:rPr>
                        <a:t>TAGs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 and Industry Partners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Flagler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Sponsored by USAA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02349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10:45 am – 11:00 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Sponsor Showcase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Casa Monica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Presentations by  BAE Systems, PEC, L3 Harris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01881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26266EC-AE90-01D8-6072-CE172EBAE32A}"/>
              </a:ext>
            </a:extLst>
          </p:cNvPr>
          <p:cNvSpPr txBox="1"/>
          <p:nvPr/>
        </p:nvSpPr>
        <p:spPr>
          <a:xfrm>
            <a:off x="9164" y="142396"/>
            <a:ext cx="91435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2025 AGAUS Summer Conference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8-11 June 2025 - Saint Augustine, Florida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5BD1F0-EFF2-9466-416B-60D099995EE6}"/>
              </a:ext>
            </a:extLst>
          </p:cNvPr>
          <p:cNvSpPr txBox="1"/>
          <p:nvPr/>
        </p:nvSpPr>
        <p:spPr>
          <a:xfrm>
            <a:off x="2171100" y="6666400"/>
            <a:ext cx="48196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u="sng" dirty="0"/>
              <a:t>Uniform: Meetings – </a:t>
            </a:r>
            <a:r>
              <a:rPr lang="en-US" sz="800" u="sng" dirty="0" err="1"/>
              <a:t>OCP</a:t>
            </a:r>
            <a:r>
              <a:rPr lang="en-US" sz="800" u="sng" dirty="0"/>
              <a:t> or Business Casual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12F39C-F3E0-8417-2E00-AFCB40F68715}"/>
              </a:ext>
            </a:extLst>
          </p:cNvPr>
          <p:cNvSpPr txBox="1"/>
          <p:nvPr/>
        </p:nvSpPr>
        <p:spPr>
          <a:xfrm>
            <a:off x="6490447" y="56850"/>
            <a:ext cx="2015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</a:rPr>
              <a:t>As of 061500 June 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25F2B38-7E3A-A046-520B-778032AD0ABC}"/>
              </a:ext>
            </a:extLst>
          </p:cNvPr>
          <p:cNvSpPr/>
          <p:nvPr/>
        </p:nvSpPr>
        <p:spPr>
          <a:xfrm>
            <a:off x="6490447" y="32960"/>
            <a:ext cx="1637553" cy="27699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021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0AD7C1-8A50-8322-2854-9D768FCBDC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AD16941-826C-A5D6-AB62-59B56ED6C8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870299"/>
              </p:ext>
            </p:extLst>
          </p:nvPr>
        </p:nvGraphicFramePr>
        <p:xfrm>
          <a:off x="0" y="928525"/>
          <a:ext cx="9072282" cy="5922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9859">
                  <a:extLst>
                    <a:ext uri="{9D8B030D-6E8A-4147-A177-3AD203B41FA5}">
                      <a16:colId xmlns:a16="http://schemas.microsoft.com/office/drawing/2014/main" val="4086458903"/>
                    </a:ext>
                  </a:extLst>
                </a:gridCol>
                <a:gridCol w="3917576">
                  <a:extLst>
                    <a:ext uri="{9D8B030D-6E8A-4147-A177-3AD203B41FA5}">
                      <a16:colId xmlns:a16="http://schemas.microsoft.com/office/drawing/2014/main" val="3894520358"/>
                    </a:ext>
                  </a:extLst>
                </a:gridCol>
                <a:gridCol w="1299883">
                  <a:extLst>
                    <a:ext uri="{9D8B030D-6E8A-4147-A177-3AD203B41FA5}">
                      <a16:colId xmlns:a16="http://schemas.microsoft.com/office/drawing/2014/main" val="2769673646"/>
                    </a:ext>
                  </a:extLst>
                </a:gridCol>
                <a:gridCol w="2294964">
                  <a:extLst>
                    <a:ext uri="{9D8B030D-6E8A-4147-A177-3AD203B41FA5}">
                      <a16:colId xmlns:a16="http://schemas.microsoft.com/office/drawing/2014/main" val="4122802918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Date and Time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Activity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Location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Notes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25033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>
                          <a:solidFill>
                            <a:schemeClr val="tx1"/>
                          </a:solidFill>
                        </a:rPr>
                        <a:t>Monday, 9 June </a:t>
                      </a:r>
                      <a:r>
                        <a:rPr lang="en-US" sz="800" b="0" i="0" dirty="0">
                          <a:solidFill>
                            <a:schemeClr val="tx1"/>
                          </a:solidFill>
                        </a:rPr>
                        <a:t>continued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0438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>
                          <a:solidFill>
                            <a:schemeClr val="tx1"/>
                          </a:solidFill>
                        </a:rPr>
                        <a:t>11:00 am – 11:45 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i="0" dirty="0">
                          <a:solidFill>
                            <a:schemeClr val="tx1"/>
                          </a:solidFill>
                        </a:rPr>
                        <a:t>Strategic Engagement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Casa Monica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MG Chad Bridges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521635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ctr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11:45 am – 12:00pm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i="0" dirty="0">
                          <a:solidFill>
                            <a:schemeClr val="tx1"/>
                          </a:solidFill>
                        </a:rPr>
                        <a:t>The Overwatch Project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Casa Monica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Casey Woods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725604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ctr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12:00 am – 12:15 pm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i="0" dirty="0">
                          <a:solidFill>
                            <a:schemeClr val="tx1"/>
                          </a:solidFill>
                        </a:rPr>
                        <a:t>Sponsor Showcase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Casa Monica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Presentations by </a:t>
                      </a:r>
                      <a:r>
                        <a:rPr lang="en-US" sz="800" i="0" dirty="0" err="1">
                          <a:solidFill>
                            <a:schemeClr val="tx1"/>
                          </a:solidFill>
                        </a:rPr>
                        <a:t>Datamintr</a:t>
                      </a:r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 &amp; Trusted Systems, Laser Shot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947234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ctr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12:15 pm – 1:00 pm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i="0" dirty="0">
                          <a:solidFill>
                            <a:schemeClr val="tx1"/>
                          </a:solidFill>
                        </a:rPr>
                        <a:t>Lunch for TAG and Industry Partners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Flagler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Sponsored by  </a:t>
                      </a:r>
                      <a:r>
                        <a:rPr lang="en-US" sz="800" i="0" dirty="0" err="1">
                          <a:solidFill>
                            <a:schemeClr val="tx1"/>
                          </a:solidFill>
                        </a:rPr>
                        <a:t>Datamintr</a:t>
                      </a:r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 &amp; Trusted Systems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74443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1:10 pm – 2:15 pm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i="0" dirty="0">
                          <a:solidFill>
                            <a:schemeClr val="tx1"/>
                          </a:solidFill>
                        </a:rPr>
                        <a:t>Acting Director, Air National Guard Update/Q&amp;A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Casa Monica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Maj Gen Duke A. </a:t>
                      </a:r>
                      <a:r>
                        <a:rPr lang="en-US" sz="800" i="0" dirty="0" err="1">
                          <a:solidFill>
                            <a:schemeClr val="tx1"/>
                          </a:solidFill>
                        </a:rPr>
                        <a:t>Pirak</a:t>
                      </a:r>
                      <a:endParaRPr lang="en-US" sz="8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26214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>
                          <a:solidFill>
                            <a:schemeClr val="tx1"/>
                          </a:solidFill>
                        </a:rPr>
                        <a:t>2:15 pm – 2:30 pm</a:t>
                      </a:r>
                    </a:p>
                    <a:p>
                      <a:pPr algn="ctr"/>
                      <a:r>
                        <a:rPr lang="en-US" sz="800" b="0" i="0" dirty="0">
                          <a:solidFill>
                            <a:schemeClr val="tx1"/>
                          </a:solidFill>
                        </a:rPr>
                        <a:t>2:15 pm – 3:00 pm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i="0" dirty="0">
                          <a:solidFill>
                            <a:schemeClr val="tx1"/>
                          </a:solidFill>
                        </a:rPr>
                        <a:t>Sponsor Showcase</a:t>
                      </a:r>
                    </a:p>
                    <a:p>
                      <a:pPr algn="l"/>
                      <a:r>
                        <a:rPr lang="en-US" sz="800" b="1" i="0" dirty="0">
                          <a:solidFill>
                            <a:schemeClr val="tx1"/>
                          </a:solidFill>
                        </a:rPr>
                        <a:t>C-130 States Update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Casa Monica Ballroom</a:t>
                      </a:r>
                    </a:p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Private Dining 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Presentations by Boeing, Ultra PCS, Digi</a:t>
                      </a:r>
                    </a:p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Maj Gen Duke A. Pirak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484203"/>
                  </a:ext>
                </a:extLst>
              </a:tr>
              <a:tr h="344805">
                <a:tc>
                  <a:txBody>
                    <a:bodyPr/>
                    <a:lstStyle/>
                    <a:p>
                      <a:pPr algn="ctr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2:30 pm – 3:00 pm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i="0" dirty="0">
                          <a:solidFill>
                            <a:schemeClr val="tx1"/>
                          </a:solidFill>
                        </a:rPr>
                        <a:t>Break for TAG and Industry Partners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Flagler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4437"/>
                  </a:ext>
                </a:extLst>
              </a:tr>
              <a:tr h="370495">
                <a:tc>
                  <a:txBody>
                    <a:bodyPr/>
                    <a:lstStyle/>
                    <a:p>
                      <a:pPr algn="ctr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3:00 pm – 3:45 pm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i="0" dirty="0">
                          <a:solidFill>
                            <a:schemeClr val="tx1"/>
                          </a:solidFill>
                        </a:rPr>
                        <a:t>NGAUS/EANGUS/Council of Governors Updates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Casa Monica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MG (Ret) McGinn, CSM (Ret) Gipe, MG Hunt/Ring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145927"/>
                  </a:ext>
                </a:extLst>
              </a:tr>
              <a:tr h="361660">
                <a:tc>
                  <a:txBody>
                    <a:bodyPr/>
                    <a:lstStyle/>
                    <a:p>
                      <a:pPr algn="ctr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3:45 pm – 5:00 pm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i="0" dirty="0">
                          <a:solidFill>
                            <a:schemeClr val="tx1"/>
                          </a:solidFill>
                        </a:rPr>
                        <a:t>Manpower Sprint Update</a:t>
                      </a:r>
                    </a:p>
                    <a:p>
                      <a:pPr algn="l"/>
                      <a:r>
                        <a:rPr lang="en-US" sz="800" b="1" i="0" dirty="0">
                          <a:solidFill>
                            <a:schemeClr val="tx1"/>
                          </a:solidFill>
                        </a:rPr>
                        <a:t>Readiness &amp; Contract Sprints Update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Casa Monica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BG Perez</a:t>
                      </a:r>
                    </a:p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BG Foot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036599"/>
                  </a:ext>
                </a:extLst>
              </a:tr>
              <a:tr h="361660">
                <a:tc>
                  <a:txBody>
                    <a:bodyPr/>
                    <a:lstStyle/>
                    <a:p>
                      <a:pPr algn="ctr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4:00 pm – 4:30 pm</a:t>
                      </a:r>
                    </a:p>
                    <a:p>
                      <a:pPr algn="ctr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4:45 pm – 5:30 pm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i="0" dirty="0">
                          <a:solidFill>
                            <a:schemeClr val="tx1"/>
                          </a:solidFill>
                        </a:rPr>
                        <a:t>CAP Closed Meeting</a:t>
                      </a:r>
                    </a:p>
                    <a:p>
                      <a:pPr algn="l"/>
                      <a:r>
                        <a:rPr lang="en-US" sz="800" b="1" i="0" dirty="0">
                          <a:solidFill>
                            <a:schemeClr val="tx1"/>
                          </a:solidFill>
                        </a:rPr>
                        <a:t>CAP Open Meeting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Alcazar Room</a:t>
                      </a:r>
                    </a:p>
                    <a:p>
                      <a:pPr algn="l"/>
                      <a:r>
                        <a:rPr lang="en-US" sz="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Alcazar Room</a:t>
                      </a:r>
                      <a:endParaRPr lang="en-US" sz="1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Mike Ford</a:t>
                      </a:r>
                    </a:p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Mike Ford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632237"/>
                  </a:ext>
                </a:extLst>
              </a:tr>
              <a:tr h="361660">
                <a:tc>
                  <a:txBody>
                    <a:bodyPr/>
                    <a:lstStyle/>
                    <a:p>
                      <a:pPr algn="ctr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5:00 pm – 5:05 pm</a:t>
                      </a:r>
                    </a:p>
                    <a:p>
                      <a:pPr algn="ctr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5:05 pm – 6:00 pm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i="0" dirty="0">
                          <a:solidFill>
                            <a:schemeClr val="tx1"/>
                          </a:solidFill>
                        </a:rPr>
                        <a:t>River House Admin Remarks</a:t>
                      </a:r>
                    </a:p>
                    <a:p>
                      <a:pPr algn="l"/>
                      <a:r>
                        <a:rPr lang="en-US" sz="800" b="1" i="0" dirty="0">
                          <a:solidFill>
                            <a:schemeClr val="tx1"/>
                          </a:solidFill>
                        </a:rPr>
                        <a:t>Adjourn/Personal Time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Casa Monica Ballroom</a:t>
                      </a:r>
                    </a:p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Hotel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LTC Dan Brown, FLNG </a:t>
                      </a:r>
                      <a:r>
                        <a:rPr lang="en-US" sz="800" b="1" i="0" dirty="0">
                          <a:solidFill>
                            <a:schemeClr val="tx1"/>
                          </a:solidFill>
                        </a:rPr>
                        <a:t>Dinner Attire: </a:t>
                      </a:r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Casual (Wear deep reds, golds, browns and black)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567282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ctr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6:00 pm  - 6:10 pm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i="0" dirty="0">
                          <a:solidFill>
                            <a:schemeClr val="tx1"/>
                          </a:solidFill>
                        </a:rPr>
                        <a:t>Bus Gathering and Departure (</a:t>
                      </a:r>
                      <a:r>
                        <a:rPr lang="en-US" sz="800" b="1" i="0" u="sng" dirty="0">
                          <a:solidFill>
                            <a:schemeClr val="tx1"/>
                          </a:solidFill>
                        </a:rPr>
                        <a:t>Please be prompt</a:t>
                      </a:r>
                      <a:r>
                        <a:rPr lang="en-US" sz="800" b="1" i="0" dirty="0">
                          <a:solidFill>
                            <a:schemeClr val="tx1"/>
                          </a:solidFill>
                        </a:rPr>
                        <a:t>) (</a:t>
                      </a:r>
                      <a:r>
                        <a:rPr lang="en-US" sz="800" b="1" i="0" u="sng" dirty="0">
                          <a:solidFill>
                            <a:schemeClr val="tx1"/>
                          </a:solidFill>
                        </a:rPr>
                        <a:t>TAG and Spouse Only)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Casa Monica Lobby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Trolly Transportation sponsored by </a:t>
                      </a:r>
                      <a:r>
                        <a:rPr lang="en-US" sz="800" i="0" dirty="0" err="1">
                          <a:solidFill>
                            <a:schemeClr val="tx1"/>
                          </a:solidFill>
                        </a:rPr>
                        <a:t>AmeriTech</a:t>
                      </a:r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 Contracting, BG Workforce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366795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ctr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6:10 pm – 6:20 pm</a:t>
                      </a:r>
                    </a:p>
                    <a:p>
                      <a:pPr algn="ctr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6:15 pm – 6:25 pm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i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800" b="1" i="0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800" b="1" i="0" dirty="0">
                          <a:solidFill>
                            <a:schemeClr val="tx1"/>
                          </a:solidFill>
                        </a:rPr>
                        <a:t> Group Photo (Civ Clothing)</a:t>
                      </a:r>
                    </a:p>
                    <a:p>
                      <a:pPr algn="l"/>
                      <a:r>
                        <a:rPr lang="en-US" sz="800" b="1" i="0" dirty="0">
                          <a:solidFill>
                            <a:schemeClr val="tx1"/>
                          </a:solidFill>
                        </a:rPr>
                        <a:t>Bus Gathering/Departure all others (Please be prompt)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Saint Francis Barracks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i="0" u="sng" dirty="0">
                          <a:solidFill>
                            <a:schemeClr val="tx1"/>
                          </a:solidFill>
                        </a:rPr>
                        <a:t>TAGs and Spouses Only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389601"/>
                  </a:ext>
                </a:extLst>
              </a:tr>
              <a:tr h="332395">
                <a:tc>
                  <a:txBody>
                    <a:bodyPr/>
                    <a:lstStyle/>
                    <a:p>
                      <a:pPr algn="ctr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6:30 pm to 10:00 pm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i="0" dirty="0">
                          <a:solidFill>
                            <a:schemeClr val="tx1"/>
                          </a:solidFill>
                        </a:rPr>
                        <a:t>River House </a:t>
                      </a:r>
                      <a:r>
                        <a:rPr lang="en-US" sz="800" b="0" i="0" dirty="0">
                          <a:solidFill>
                            <a:schemeClr val="tx1"/>
                          </a:solidFill>
                        </a:rPr>
                        <a:t>Theme: “Explore the New World with Conquistador Pedro Menendez”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River House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Dinner. Sponsors AM General, Lockheed Martin, BG Workforce, </a:t>
                      </a:r>
                      <a:r>
                        <a:rPr lang="en-US" sz="800" i="0" dirty="0" err="1">
                          <a:solidFill>
                            <a:schemeClr val="tx1"/>
                          </a:solidFill>
                        </a:rPr>
                        <a:t>AmeriTech</a:t>
                      </a:r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 Contracting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546369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10:00 pm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1" i="0" dirty="0">
                          <a:solidFill>
                            <a:schemeClr val="tx1"/>
                          </a:solidFill>
                        </a:rPr>
                        <a:t>Transport to Hotel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River House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i="0" dirty="0">
                          <a:solidFill>
                            <a:schemeClr val="tx1"/>
                          </a:solidFill>
                        </a:rPr>
                        <a:t>Trolly Transportation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02349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EF6368F-0B7A-7E6A-C040-07FFFB6B6C78}"/>
              </a:ext>
            </a:extLst>
          </p:cNvPr>
          <p:cNvSpPr txBox="1"/>
          <p:nvPr/>
        </p:nvSpPr>
        <p:spPr>
          <a:xfrm>
            <a:off x="-477" y="94270"/>
            <a:ext cx="91435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2025 AGAUS Summer Conference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8-11 June 2025 - Saint Augustine, Florida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CA4C24-6BBD-66AF-4721-24783D5E478D}"/>
              </a:ext>
            </a:extLst>
          </p:cNvPr>
          <p:cNvSpPr txBox="1"/>
          <p:nvPr/>
        </p:nvSpPr>
        <p:spPr>
          <a:xfrm>
            <a:off x="1742896" y="1188926"/>
            <a:ext cx="48196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u="sng" dirty="0"/>
              <a:t>Uniform: Meetings – OCP or Business Casual</a:t>
            </a:r>
          </a:p>
        </p:txBody>
      </p:sp>
    </p:spTree>
    <p:extLst>
      <p:ext uri="{BB962C8B-B14F-4D97-AF65-F5344CB8AC3E}">
        <p14:creationId xmlns:p14="http://schemas.microsoft.com/office/powerpoint/2010/main" val="915200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293713-95FF-2C42-BA6E-D3A36BE394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70EF451-E194-388C-1F40-D59FAFE3BC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19831"/>
              </p:ext>
            </p:extLst>
          </p:nvPr>
        </p:nvGraphicFramePr>
        <p:xfrm>
          <a:off x="242170" y="863711"/>
          <a:ext cx="8732271" cy="5459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2685">
                  <a:extLst>
                    <a:ext uri="{9D8B030D-6E8A-4147-A177-3AD203B41FA5}">
                      <a16:colId xmlns:a16="http://schemas.microsoft.com/office/drawing/2014/main" val="4086458903"/>
                    </a:ext>
                  </a:extLst>
                </a:gridCol>
                <a:gridCol w="2687967">
                  <a:extLst>
                    <a:ext uri="{9D8B030D-6E8A-4147-A177-3AD203B41FA5}">
                      <a16:colId xmlns:a16="http://schemas.microsoft.com/office/drawing/2014/main" val="3894520358"/>
                    </a:ext>
                  </a:extLst>
                </a:gridCol>
                <a:gridCol w="2210317">
                  <a:extLst>
                    <a:ext uri="{9D8B030D-6E8A-4147-A177-3AD203B41FA5}">
                      <a16:colId xmlns:a16="http://schemas.microsoft.com/office/drawing/2014/main" val="2769673646"/>
                    </a:ext>
                  </a:extLst>
                </a:gridCol>
                <a:gridCol w="2101302">
                  <a:extLst>
                    <a:ext uri="{9D8B030D-6E8A-4147-A177-3AD203B41FA5}">
                      <a16:colId xmlns:a16="http://schemas.microsoft.com/office/drawing/2014/main" val="4122802918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Date and Time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Activity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Location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Notes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250334"/>
                  </a:ext>
                </a:extLst>
              </a:tr>
              <a:tr h="274495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Tuesday, 10 June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043805"/>
                  </a:ext>
                </a:extLst>
              </a:tr>
              <a:tr h="173279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7:00 am – 9:00 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Breakfast with </a:t>
                      </a:r>
                      <a:r>
                        <a:rPr lang="en-US" sz="800" b="1" dirty="0" err="1">
                          <a:solidFill>
                            <a:schemeClr val="tx1"/>
                          </a:solidFill>
                        </a:rPr>
                        <a:t>TAGs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 and Industry Partners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Flagler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Sponsored by BAE Systems &amp; PEC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999871"/>
                  </a:ext>
                </a:extLst>
              </a:tr>
              <a:tr h="239821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8:00 am – 8:45 am</a:t>
                      </a:r>
                    </a:p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Chief National Guard Bureau Update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Casa Monica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GEN Steve Nordhaus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057582"/>
                  </a:ext>
                </a:extLst>
              </a:tr>
              <a:tr h="239821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8:45 am – 8:55 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Award Presentation for LTG (ret) Jensen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Casa Monica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GEN Nordhaus/LTG Stubbs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694503"/>
                  </a:ext>
                </a:extLst>
              </a:tr>
              <a:tr h="28721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8:55 am – 9:10 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Sponsor Showcase</a:t>
                      </a:r>
                      <a:endParaRPr lang="en-US" sz="8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Casa Monica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Presentations Lockheed Martin, Laser Shot</a:t>
                      </a:r>
                    </a:p>
                    <a:p>
                      <a:pPr algn="ctr"/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125145"/>
                  </a:ext>
                </a:extLst>
              </a:tr>
              <a:tr h="32043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9:10 am – 10:45 am</a:t>
                      </a: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10:45 am – 11:10 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CNGB &amp; DARNG Q &amp; A</a:t>
                      </a:r>
                    </a:p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TAG Executive Session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Casa Monica Ballroom</a:t>
                      </a: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Casa Monica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1" u="sng" dirty="0">
                          <a:solidFill>
                            <a:schemeClr val="tx1"/>
                          </a:solidFill>
                        </a:rPr>
                        <a:t>CNGB, TAG/TAG Rep Only</a:t>
                      </a:r>
                    </a:p>
                    <a:p>
                      <a:pPr algn="ctr"/>
                      <a:r>
                        <a:rPr lang="en-US" sz="800" b="1" i="1" u="sng" dirty="0">
                          <a:solidFill>
                            <a:schemeClr val="tx1"/>
                          </a:solidFill>
                        </a:rPr>
                        <a:t>TAG/TAG Rep Only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646866"/>
                  </a:ext>
                </a:extLst>
              </a:tr>
              <a:tr h="351693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11:10 am – 12:00 pm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Lunch for </a:t>
                      </a:r>
                      <a:r>
                        <a:rPr lang="en-US" sz="800" b="1" dirty="0" err="1">
                          <a:solidFill>
                            <a:schemeClr val="tx1"/>
                          </a:solidFill>
                        </a:rPr>
                        <a:t>TAGs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 and Industry Partners</a:t>
                      </a:r>
                      <a:endParaRPr lang="en-US" sz="8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Flagler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Sponsored by AFBA &amp; Disaster Tech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045747"/>
                  </a:ext>
                </a:extLst>
              </a:tr>
              <a:tr h="273538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12:00 pm – 1:00 pm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Director, Army National Guard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Casa Monica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LTG Jon Stubbs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484203"/>
                  </a:ext>
                </a:extLst>
              </a:tr>
              <a:tr h="295419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1:00 pm – 1:30 pm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Break for </a:t>
                      </a:r>
                      <a:r>
                        <a:rPr lang="en-US" sz="800" b="1" dirty="0" err="1">
                          <a:solidFill>
                            <a:schemeClr val="tx1"/>
                          </a:solidFill>
                        </a:rPr>
                        <a:t>TAGs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 and Industry Partners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Flagler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Sponsored by Laser Shot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145927"/>
                  </a:ext>
                </a:extLst>
              </a:tr>
              <a:tr h="376704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1:30 pm – 3:00 pm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TAG Executive Session – MG (ret) Arnold Punaro</a:t>
                      </a:r>
                    </a:p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TAG Executive Session</a:t>
                      </a:r>
                    </a:p>
                    <a:p>
                      <a:pPr algn="ctr"/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Casa Monica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MG (ret) Arnold Punaro</a:t>
                      </a:r>
                    </a:p>
                    <a:p>
                      <a:pPr algn="ctr"/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Acting AGAUS President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567282"/>
                  </a:ext>
                </a:extLst>
              </a:tr>
              <a:tr h="234462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3:00 pm – 3:45 pm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Movement to FLNG HQs (Mil Uniform)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Saint Francis Barracks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TAGs, Spouses, Industry Partners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636932"/>
                  </a:ext>
                </a:extLst>
              </a:tr>
              <a:tr h="234462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3:45 pm – 3:55 pm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800" b="1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 Group Photo (Mil Uniform)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Saint Francis Barracks Front Steps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TAGs only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8720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4:00 pm – 5:00 pm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FLNG Retreat &amp; 250</a:t>
                      </a:r>
                      <a:r>
                        <a:rPr lang="en-US" sz="800" b="1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 Army Birthday Celebration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Emmett R. Titshaw Field at Patriot Point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Attire: SM: OCPs</a:t>
                      </a:r>
                    </a:p>
                    <a:p>
                      <a:pPr algn="ctr"/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Civilians: Business Casual: Wear Army Green and Tan</a:t>
                      </a:r>
                    </a:p>
                    <a:p>
                      <a:pPr algn="ctr"/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Sponsored by Boeing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366795"/>
                  </a:ext>
                </a:extLst>
              </a:tr>
              <a:tr h="332395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5:00 pm – 6:00 pm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Social Hour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Saint Francis Barracks’ O ’Club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Sponsored by  Boeing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546369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6:00 pm – TBD</a:t>
                      </a:r>
                    </a:p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6:00 pm -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Night on their Own</a:t>
                      </a:r>
                    </a:p>
                    <a:p>
                      <a:pPr algn="ctr"/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800" b="1" dirty="0" err="1">
                          <a:solidFill>
                            <a:schemeClr val="tx1"/>
                          </a:solidFill>
                        </a:rPr>
                        <a:t>O’Club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 will remain open</a:t>
                      </a:r>
                    </a:p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(Cash Bar Only, No digital payments)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Downtown Saint Augustine</a:t>
                      </a:r>
                    </a:p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Saint Francis Barracks’ O ‘Club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No sponsor</a:t>
                      </a:r>
                    </a:p>
                    <a:p>
                      <a:pPr algn="ctr"/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8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02349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7143F8E-BC02-DFE3-A2D4-B84EFBEF10F1}"/>
              </a:ext>
            </a:extLst>
          </p:cNvPr>
          <p:cNvSpPr txBox="1"/>
          <p:nvPr/>
        </p:nvSpPr>
        <p:spPr>
          <a:xfrm>
            <a:off x="-477" y="94270"/>
            <a:ext cx="91435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2025 AGAUS Summer Conference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8-11 June 2025 - Saint Augustine, Florida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E2F8DC-8CDC-F2DD-F9DD-4E3FF469A32C}"/>
              </a:ext>
            </a:extLst>
          </p:cNvPr>
          <p:cNvSpPr txBox="1"/>
          <p:nvPr/>
        </p:nvSpPr>
        <p:spPr>
          <a:xfrm>
            <a:off x="2161459" y="6640619"/>
            <a:ext cx="48196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u="sng" dirty="0"/>
              <a:t>Uniform: Meetings – </a:t>
            </a:r>
            <a:r>
              <a:rPr lang="en-US" sz="800" u="sng" dirty="0" err="1"/>
              <a:t>OCP</a:t>
            </a:r>
            <a:r>
              <a:rPr lang="en-US" sz="800" u="sng" dirty="0"/>
              <a:t> or Business Casual</a:t>
            </a:r>
          </a:p>
        </p:txBody>
      </p:sp>
    </p:spTree>
    <p:extLst>
      <p:ext uri="{BB962C8B-B14F-4D97-AF65-F5344CB8AC3E}">
        <p14:creationId xmlns:p14="http://schemas.microsoft.com/office/powerpoint/2010/main" val="1368596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5CA359-4218-3EA3-6B28-F432D655AD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6F46707-5CB0-2521-04AF-40DE029FFC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94299"/>
              </p:ext>
            </p:extLst>
          </p:nvPr>
        </p:nvGraphicFramePr>
        <p:xfrm>
          <a:off x="242887" y="1318539"/>
          <a:ext cx="8658226" cy="276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25">
                  <a:extLst>
                    <a:ext uri="{9D8B030D-6E8A-4147-A177-3AD203B41FA5}">
                      <a16:colId xmlns:a16="http://schemas.microsoft.com/office/drawing/2014/main" val="4086458903"/>
                    </a:ext>
                  </a:extLst>
                </a:gridCol>
                <a:gridCol w="2582942">
                  <a:extLst>
                    <a:ext uri="{9D8B030D-6E8A-4147-A177-3AD203B41FA5}">
                      <a16:colId xmlns:a16="http://schemas.microsoft.com/office/drawing/2014/main" val="3894520358"/>
                    </a:ext>
                  </a:extLst>
                </a:gridCol>
                <a:gridCol w="2455783">
                  <a:extLst>
                    <a:ext uri="{9D8B030D-6E8A-4147-A177-3AD203B41FA5}">
                      <a16:colId xmlns:a16="http://schemas.microsoft.com/office/drawing/2014/main" val="2769673646"/>
                    </a:ext>
                  </a:extLst>
                </a:gridCol>
                <a:gridCol w="1819276">
                  <a:extLst>
                    <a:ext uri="{9D8B030D-6E8A-4147-A177-3AD203B41FA5}">
                      <a16:colId xmlns:a16="http://schemas.microsoft.com/office/drawing/2014/main" val="4122802918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Date and Time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Activity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Location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Notes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25033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Wednesday,11 June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0438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8:00 am – 9:00 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Breakfast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Flagler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Sponsored by  Ultra Precision Control Systems, DigiFlight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99987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9:00 am – 9:10 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MG Haas Presentation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Casa Monica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MG Haas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63324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9:10 am – 10:00 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Executive Session (Closed Session)</a:t>
                      </a:r>
                      <a:br>
                        <a:rPr lang="en-US" sz="8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Closing Comments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Casa Monica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Acting AGAUS President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74443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10:00 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Adjourn</a:t>
                      </a:r>
                      <a:endParaRPr lang="en-US" sz="8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Casa Monica Ballroom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Acting AGAUS President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125145"/>
                  </a:ext>
                </a:extLst>
              </a:tr>
              <a:tr h="457198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11:00 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Departure from Hotel</a:t>
                      </a:r>
                      <a:endParaRPr lang="en-US" sz="8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Casa Monica Resort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i="1" dirty="0">
                          <a:solidFill>
                            <a:schemeClr val="tx1"/>
                          </a:solidFill>
                        </a:rPr>
                        <a:t>Enroute HOR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04574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457C20F-D542-F6D8-E67D-0E4643AB5871}"/>
              </a:ext>
            </a:extLst>
          </p:cNvPr>
          <p:cNvSpPr txBox="1"/>
          <p:nvPr/>
        </p:nvSpPr>
        <p:spPr>
          <a:xfrm>
            <a:off x="-477" y="94270"/>
            <a:ext cx="91435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2025 AGAUS Summer Conference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8-11 June 2025 - Saint Augustine, Florida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F0B850-01FA-4071-1B6E-C63CDB39F70E}"/>
              </a:ext>
            </a:extLst>
          </p:cNvPr>
          <p:cNvSpPr txBox="1"/>
          <p:nvPr/>
        </p:nvSpPr>
        <p:spPr>
          <a:xfrm>
            <a:off x="2228850" y="6596390"/>
            <a:ext cx="48196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u="sng" dirty="0"/>
              <a:t>Uniform: Meetings – </a:t>
            </a:r>
            <a:r>
              <a:rPr lang="en-US" sz="800" u="sng" dirty="0" err="1"/>
              <a:t>OCP</a:t>
            </a:r>
            <a:r>
              <a:rPr lang="en-US" sz="800" u="sng" dirty="0"/>
              <a:t> or Business Casual</a:t>
            </a:r>
          </a:p>
        </p:txBody>
      </p:sp>
    </p:spTree>
    <p:extLst>
      <p:ext uri="{BB962C8B-B14F-4D97-AF65-F5344CB8AC3E}">
        <p14:creationId xmlns:p14="http://schemas.microsoft.com/office/powerpoint/2010/main" val="1155085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5093</TotalTime>
  <Words>1161</Words>
  <Application>Microsoft Office PowerPoint</Application>
  <PresentationFormat>On-screen Show (4:3)</PresentationFormat>
  <Paragraphs>259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Madovoy, Tina M LTC USARMY NG FLARNG (USA)</dc:creator>
  <cp:lastModifiedBy>Carolyn Smith</cp:lastModifiedBy>
  <cp:revision>61</cp:revision>
  <cp:lastPrinted>2025-05-30T18:58:04Z</cp:lastPrinted>
  <dcterms:created xsi:type="dcterms:W3CDTF">2025-01-08T21:38:48Z</dcterms:created>
  <dcterms:modified xsi:type="dcterms:W3CDTF">2025-06-09T02:50:36Z</dcterms:modified>
</cp:coreProperties>
</file>